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8" r:id="rId5"/>
    <p:sldId id="306" r:id="rId6"/>
    <p:sldId id="264" r:id="rId7"/>
    <p:sldId id="298" r:id="rId8"/>
    <p:sldId id="297" r:id="rId9"/>
    <p:sldId id="311" r:id="rId10"/>
    <p:sldId id="301" r:id="rId11"/>
    <p:sldId id="302" r:id="rId12"/>
    <p:sldId id="307" r:id="rId13"/>
    <p:sldId id="308" r:id="rId14"/>
    <p:sldId id="293" r:id="rId15"/>
    <p:sldId id="305" r:id="rId16"/>
    <p:sldId id="294" r:id="rId17"/>
    <p:sldId id="309" r:id="rId18"/>
    <p:sldId id="290" r:id="rId19"/>
    <p:sldId id="295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B29"/>
    <a:srgbClr val="023C5B"/>
    <a:srgbClr val="A9C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2" autoAdjust="0"/>
    <p:restoredTop sz="95226" autoAdjust="0"/>
  </p:normalViewPr>
  <p:slideViewPr>
    <p:cSldViewPr snapToGrid="0">
      <p:cViewPr varScale="1">
        <p:scale>
          <a:sx n="125" d="100"/>
          <a:sy n="125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88D4-6FBC-2BE7-2C9D-244B59BE7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83F1B-2964-F728-F98A-CE5874F2E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911C7-D3E2-3A80-7848-FA668992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9010-8826-8438-507C-24722F11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464D-F141-8F9B-CECB-42AB151F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7E2-6E76-E262-DA68-4FCEAC0A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A38B2-7483-7BB7-F819-6FB227D8B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39745-C261-C578-054A-BDC59BEA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C9810-5353-A160-1510-29CA59D6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798E-0907-D790-4815-17A3400F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7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89DAA-C119-8AF0-74C3-9DF141619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6DBE2-BB1B-D4A7-6298-C78325C8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FDBCD-C207-6334-1922-9E0798EC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EDC0-9033-D841-4B97-6452A2D5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F8119-63AE-EB7E-357D-D11D413D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2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A63B-9942-7CF6-3F44-03425CF3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07C5-AC3C-D6A6-13A7-0550CE91B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5239B-CB79-1515-5D8A-581CFF78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FB176-B516-7107-778D-2EC262BC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BE37-2352-8552-9ED5-AB6905DF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9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4849-C7AB-0A5E-BA33-A04CC42F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738D2-6733-69AA-7738-0F97EF480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5AE30-9829-62CA-AF43-8B2059BE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2127-F49E-81C5-7314-410A3CEE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9030E-7C62-D822-55BF-F3193EA1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FD14-45F2-C7BA-AC73-6609580C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29BF-51F4-77AD-0F86-1A834C10C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28F4D-1803-8128-E179-63B35AC1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E3C8-7F0C-6E61-0AAC-9B334531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816C7-EB12-52E0-DD2E-C5244F9D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7B848-BA0D-2B02-46EB-6E5425B8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C88F-FFE2-A816-CB25-774D0817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67B56-0675-DCB2-EEAE-E00C4EA9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15DBD-2420-48B6-05A8-B2C3117D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7489A-F916-6D31-FD8B-881E01C51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9AFA4-3F32-17C4-09D9-273D5BCE3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E7F93-D626-5812-FE6D-4971F05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A46B3-3EBE-8591-F87A-ED11D12F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47887-E598-54DE-71E1-ABC75425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900A-899D-8A1E-5346-E64929E8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DBA35-8AAF-DE70-E5AD-BFA78FE6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8EB0-EE48-FE69-92E8-9C8D0621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ADAAB-2268-49F9-78DD-25629BCB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1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4E72D-0CA8-4A81-62C3-F804DAD8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C71C4-60FA-66C5-9199-F17E308E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BC550-3383-7C03-88A8-9671340A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26C6-DFE8-EE65-C161-523D4620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4DAC1-97B5-3FDC-C245-1BBD05C7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52848-C70C-BC34-44AB-62D53E48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481AD-B58E-2C21-127E-4A3211E4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073A0-092D-65EF-B63E-55C76B1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E9B-A4C1-F6E6-751A-44DE23FD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DDB4-8253-8A3D-9580-75848E0D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C3FC1-4F52-2134-3F9F-5DEEDC8F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176D8-9C42-6A4E-A163-2142958C3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DF405-1B0E-8EAE-8D03-2D16FB06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211F9-FD99-3954-B783-6AC15005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FEC40-5C0C-0C13-B174-1905C356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1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45872-6B29-2BFA-8F3E-5BC12D20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F17D6-81FA-2ECB-02D0-643B8684F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DB9A8-B219-0E85-EEA6-B89126A34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76E1-EE0F-4181-A7AE-C04630BE2F78}" type="datetimeFigureOut">
              <a:rPr lang="en-US" smtClean="0"/>
              <a:t>9/3/23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E2BC5-6464-BC0C-8B93-6FAC2E968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5C1E1-D703-9961-D1D7-E7CB74D74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C7CC-4014-4528-A8C7-C81F8D1AB3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2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496E6E-E22F-CB5C-98A9-5BA7B7F6BD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2560F2-C944-46A2-1F6A-B5613F9575E5}"/>
                </a:ext>
              </a:extLst>
            </p:cNvPr>
            <p:cNvSpPr/>
            <p:nvPr/>
          </p:nvSpPr>
          <p:spPr>
            <a:xfrm>
              <a:off x="7696939" y="0"/>
              <a:ext cx="4495061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01D649-A1AB-F6CA-7EE7-FC61E2D32E4D}"/>
                </a:ext>
              </a:extLst>
            </p:cNvPr>
            <p:cNvSpPr txBox="1"/>
            <p:nvPr/>
          </p:nvSpPr>
          <p:spPr>
            <a:xfrm>
              <a:off x="8027766" y="1527140"/>
              <a:ext cx="346229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College</a:t>
              </a:r>
              <a:b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and</a:t>
              </a:r>
              <a:b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Career</a:t>
              </a:r>
              <a:b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</a:br>
              <a:r>
                <a:rPr lang="en-US" sz="6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Ready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389951-0EF3-E67B-7B98-02C01EBD2E67}"/>
                </a:ext>
              </a:extLst>
            </p:cNvPr>
            <p:cNvSpPr txBox="1"/>
            <p:nvPr/>
          </p:nvSpPr>
          <p:spPr>
            <a:xfrm>
              <a:off x="8027766" y="710214"/>
              <a:ext cx="29095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Making your students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8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F11A40BE-2D3D-B982-6628-D2FD5943C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7619772" cy="6858000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">
              <a:extLst>
                <a:ext uri="{FF2B5EF4-FFF2-40B4-BE49-F238E27FC236}">
                  <a16:creationId xmlns:a16="http://schemas.microsoft.com/office/drawing/2014/main" id="{4001344C-B487-BBC3-88DB-D75FF0127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141" y="5543924"/>
              <a:ext cx="3560178" cy="1062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83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90AD22A-D4BE-B872-A974-4A3957397E0A}"/>
              </a:ext>
            </a:extLst>
          </p:cNvPr>
          <p:cNvGrpSpPr/>
          <p:nvPr/>
        </p:nvGrpSpPr>
        <p:grpSpPr>
          <a:xfrm>
            <a:off x="1908699" y="107012"/>
            <a:ext cx="10283301" cy="6277763"/>
            <a:chOff x="1908699" y="107012"/>
            <a:chExt cx="10283301" cy="62777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Management Information Systems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388535"/>
              <a:ext cx="6595981" cy="49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Secondary Division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C#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C++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Computer Network Technology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Computer Programming Concepts - Open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Computer Security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Device Configuration &amp; Troubleshooting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Information Technology Concepts - Open 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Java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Linux Operating System Fundamentals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Network Administration Using Cisco®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Network Design Team 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Python Programming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Server Administration Using Microsoft® </a:t>
              </a:r>
            </a:p>
            <a:p>
              <a:pPr>
                <a:spcAft>
                  <a:spcPts val="4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SQL Database Fundamentals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1698719-7D45-D0F4-F003-5A0B16561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251" y="107012"/>
              <a:ext cx="1136468" cy="1136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91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D843F30-DDBF-9B92-4B89-3C997775A6D9}"/>
              </a:ext>
            </a:extLst>
          </p:cNvPr>
          <p:cNvGrpSpPr/>
          <p:nvPr/>
        </p:nvGrpSpPr>
        <p:grpSpPr>
          <a:xfrm>
            <a:off x="1908699" y="161738"/>
            <a:ext cx="10283301" cy="6433864"/>
            <a:chOff x="1908699" y="161738"/>
            <a:chExt cx="10283301" cy="64338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77108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</a:t>
              </a:r>
              <a:r>
                <a:rPr lang="en-US" sz="30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Management, Marketing &amp; Communications</a:t>
              </a:r>
            </a:p>
            <a:p>
              <a:r>
                <a:rPr lang="en-US" sz="2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</a:t>
              </a:r>
              <a:endParaRPr lang="en-US" sz="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291586"/>
              <a:ext cx="8025656" cy="5304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Secondary Division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Digital Marketing Concepts - Open Event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Entrepreneurship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Ethics and Professionalism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Global Marketing Team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Human Resource Management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Interview Skills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Interview Skills, Advanced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Management, Marketing, and Human Resources Concepts - Open Event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Meeting and Event Planning Concepts - Open Event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Parliamentary Procedure Concepts - Open Event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Parliamentary Procedure Team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Presentation Individual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Presentation Team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Small Business Management Team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Speech, Extemporaneous</a:t>
              </a:r>
            </a:p>
            <a:p>
              <a:pPr>
                <a:spcAft>
                  <a:spcPts val="200"/>
                </a:spcAft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Speech, Prepared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32288C2D-C07D-8106-281E-E5959EA89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08" y="161738"/>
              <a:ext cx="1058824" cy="105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19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7090342-186A-8782-5175-4CD76F366D54}"/>
              </a:ext>
            </a:extLst>
          </p:cNvPr>
          <p:cNvGrpSpPr/>
          <p:nvPr/>
        </p:nvGrpSpPr>
        <p:grpSpPr>
          <a:xfrm>
            <a:off x="1908699" y="126200"/>
            <a:ext cx="10283301" cy="6651420"/>
            <a:chOff x="1908699" y="126200"/>
            <a:chExt cx="10283301" cy="66514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Virtual Competitions </a:t>
              </a:r>
              <a:r>
                <a:rPr lang="en-US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(National Level Only)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350493"/>
              <a:ext cx="6595981" cy="5427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Secondary </a:t>
              </a: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Division – Register by December 1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2D Animation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Cybersecurity/Digital Forensics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Esports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Ethical Leadership and Decision-Making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Financial Portfolio Management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Mobile Applications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Promotional Photography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Social Media Marketing Campaign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Software Engineering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Start-up Enterprise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Virtual Branding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Virtual Multimedia and Promotion Individual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Virtual Multimedia and Promotion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 Application Team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C51B0E05-33FD-B960-ACF2-E84E1D927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251" y="126200"/>
              <a:ext cx="1136468" cy="1136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94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1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4ED240C-0AF4-F8B6-B2CF-176BE742E986}"/>
              </a:ext>
            </a:extLst>
          </p:cNvPr>
          <p:cNvGrpSpPr/>
          <p:nvPr/>
        </p:nvGrpSpPr>
        <p:grpSpPr>
          <a:xfrm>
            <a:off x="2082595" y="218553"/>
            <a:ext cx="9919072" cy="5885449"/>
            <a:chOff x="2082595" y="218553"/>
            <a:chExt cx="9919072" cy="58854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218553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Industry Certifications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E8A979-1973-444D-B2D5-008526C575EC}"/>
                </a:ext>
              </a:extLst>
            </p:cNvPr>
            <p:cNvSpPr txBox="1"/>
            <p:nvPr/>
          </p:nvSpPr>
          <p:spPr>
            <a:xfrm>
              <a:off x="9054280" y="1087244"/>
              <a:ext cx="2947387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Obtained valuable certifications at the National Leadership Conference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19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competitions at nationals include required certification exams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Discounted passes to open certification labs provide access to dozens of other exams, including 31 aligned with other competitions</a:t>
              </a:r>
            </a:p>
          </p:txBody>
        </p:sp>
        <p:pic>
          <p:nvPicPr>
            <p:cNvPr id="14" name="Picture 13" descr="A person using a computer&#10;&#10;Description automatically generated with low confidence">
              <a:extLst>
                <a:ext uri="{FF2B5EF4-FFF2-40B4-BE49-F238E27FC236}">
                  <a16:creationId xmlns:a16="http://schemas.microsoft.com/office/drawing/2014/main" id="{7229AEEC-DC4A-3756-C2D4-D3B873285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3041" y="1059177"/>
              <a:ext cx="6656897" cy="4963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7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72632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00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1DB4CD1-BD53-B274-5929-E9196DD739A3}"/>
              </a:ext>
            </a:extLst>
          </p:cNvPr>
          <p:cNvGrpSpPr/>
          <p:nvPr/>
        </p:nvGrpSpPr>
        <p:grpSpPr>
          <a:xfrm>
            <a:off x="2082595" y="154867"/>
            <a:ext cx="9502764" cy="6414204"/>
            <a:chOff x="2082595" y="154867"/>
            <a:chExt cx="9502764" cy="64142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Torch Awards Program</a:t>
              </a:r>
            </a:p>
          </p:txBody>
        </p:sp>
        <p:pic>
          <p:nvPicPr>
            <p:cNvPr id="2" name="Picture 1" descr="A person holding a lit candle&#10;&#10;Description automatically generated with medium confidence">
              <a:extLst>
                <a:ext uri="{FF2B5EF4-FFF2-40B4-BE49-F238E27FC236}">
                  <a16:creationId xmlns:a16="http://schemas.microsoft.com/office/drawing/2014/main" id="{46D977D9-5E42-5BBF-A2FC-EE5FBAD04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9618" y="1155531"/>
              <a:ext cx="4703911" cy="4951485"/>
            </a:xfrm>
            <a:prstGeom prst="rect">
              <a:avLst/>
            </a:prstGeom>
          </p:spPr>
        </p:pic>
        <p:pic>
          <p:nvPicPr>
            <p:cNvPr id="3" name="Picture 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0DC7BE-0ACA-7758-2105-0824FEA04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448" y="770018"/>
              <a:ext cx="2377723" cy="22172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6AF8B-333A-DCF8-489F-EBC393AB21A2}"/>
                </a:ext>
              </a:extLst>
            </p:cNvPr>
            <p:cNvSpPr txBox="1"/>
            <p:nvPr/>
          </p:nvSpPr>
          <p:spPr>
            <a:xfrm>
              <a:off x="7334448" y="3069190"/>
              <a:ext cx="404432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Torch Awards promote leadership, professionalism, and community engagement—key characteristics of well-rounded citizens. 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By completing diverse activities in seven Torch categories, members earn recognition at the chapter, state, and national levels.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BBEFFB-2748-ABEB-AC9E-AE0A23692862}"/>
                </a:ext>
              </a:extLst>
            </p:cNvPr>
            <p:cNvSpPr txBox="1"/>
            <p:nvPr/>
          </p:nvSpPr>
          <p:spPr>
            <a:xfrm>
              <a:off x="2269618" y="6230517"/>
              <a:ext cx="4703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entury Gothic Pro" panose="020B0802020202020204" pitchFamily="34" charset="0"/>
                </a:rPr>
                <a:t>National Torch Ceremony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6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1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3B48C86-5290-B0DD-2403-772393DB04A4}"/>
              </a:ext>
            </a:extLst>
          </p:cNvPr>
          <p:cNvGrpSpPr/>
          <p:nvPr/>
        </p:nvGrpSpPr>
        <p:grpSpPr>
          <a:xfrm>
            <a:off x="2082595" y="218553"/>
            <a:ext cx="9848994" cy="6227017"/>
            <a:chOff x="2082595" y="218553"/>
            <a:chExt cx="9848994" cy="62270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218553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Developing Student Leaders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01B5E0-104B-7015-D441-6F08354F0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017" y="1230498"/>
              <a:ext cx="6000553" cy="480044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E8A979-1973-444D-B2D5-008526C575EC}"/>
                </a:ext>
              </a:extLst>
            </p:cNvPr>
            <p:cNvSpPr txBox="1"/>
            <p:nvPr/>
          </p:nvSpPr>
          <p:spPr>
            <a:xfrm>
              <a:off x="9459033" y="1155531"/>
              <a:ext cx="2472556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 opportunities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Chapter, regional, state, and executive officers play important roles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 planning and implementing BPA programs.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Members have access leadership workshops and training opportunities.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4715C1-3C7F-406F-8BBD-A77FDB9A16BD}"/>
                </a:ext>
              </a:extLst>
            </p:cNvPr>
            <p:cNvSpPr txBox="1"/>
            <p:nvPr/>
          </p:nvSpPr>
          <p:spPr>
            <a:xfrm>
              <a:off x="2153041" y="6107016"/>
              <a:ext cx="75920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latin typeface="Century Gothic Pro" panose="020B0802020202020204" pitchFamily="34" charset="0"/>
                </a:rPr>
                <a:t>2023–2024 </a:t>
              </a:r>
              <a:r>
                <a:rPr lang="en-US" sz="1600" b="1" dirty="0">
                  <a:latin typeface="Century Gothic Pro" panose="020B0802020202020204" pitchFamily="34" charset="0"/>
                </a:rPr>
                <a:t>Executive Council </a:t>
              </a:r>
              <a:r>
                <a:rPr lang="en-US" sz="1600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sz="1600" dirty="0">
                  <a:latin typeface="Century Gothic" panose="020B0502020202020204" pitchFamily="34" charset="0"/>
                </a:rPr>
                <a:t> National student leadership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86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4560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5351821-4B9F-5CEE-4CC4-DFB9616FBA00}"/>
              </a:ext>
            </a:extLst>
          </p:cNvPr>
          <p:cNvGrpSpPr/>
          <p:nvPr/>
        </p:nvGrpSpPr>
        <p:grpSpPr>
          <a:xfrm>
            <a:off x="2082595" y="154867"/>
            <a:ext cx="9930850" cy="6462011"/>
            <a:chOff x="2082595" y="154867"/>
            <a:chExt cx="9930850" cy="64620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BPA Cares Program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6AF8B-333A-DCF8-489F-EBC393AB21A2}"/>
                </a:ext>
              </a:extLst>
            </p:cNvPr>
            <p:cNvSpPr txBox="1"/>
            <p:nvPr/>
          </p:nvSpPr>
          <p:spPr>
            <a:xfrm>
              <a:off x="7216469" y="1413147"/>
              <a:ext cx="4044321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to the Community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BPA Cares encourages chapters and members to participate in service projects that help others, promote community betterment, or improve their schools.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Chapters and members can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earn BPA Cares Awards for their outstanding commitment to community service.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AA2371-3BEB-C518-A351-47F85CD82883}"/>
                </a:ext>
              </a:extLst>
            </p:cNvPr>
            <p:cNvSpPr txBox="1"/>
            <p:nvPr/>
          </p:nvSpPr>
          <p:spPr>
            <a:xfrm>
              <a:off x="2088579" y="5908992"/>
              <a:ext cx="9924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dirty="0">
                  <a:latin typeface="Century Gothic" panose="020B0502020202020204" pitchFamily="34" charset="0"/>
                </a:rPr>
                <a:t>Blood Drives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Food Pantries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Coat Drives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Special Olympics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Military and Veterans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Safety Awareness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 </a:t>
              </a:r>
              <a:r>
                <a:rPr lang="en-US" dirty="0">
                  <a:latin typeface="Century Gothic" panose="020B0502020202020204" pitchFamily="34" charset="0"/>
                </a:rPr>
                <a:t> Environmental Action </a:t>
              </a:r>
              <a:r>
                <a:rPr lang="en-US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dirty="0">
                  <a:latin typeface="Century Gothic" panose="020B0502020202020204" pitchFamily="34" charset="0"/>
                </a:rPr>
                <a:t> And More!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B7A7AB-33B1-C45D-D777-9D17037F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2595" y="1059216"/>
              <a:ext cx="4584535" cy="1809936"/>
            </a:xfrm>
            <a:prstGeom prst="rect">
              <a:avLst/>
            </a:prstGeom>
          </p:spPr>
        </p:pic>
        <p:pic>
          <p:nvPicPr>
            <p:cNvPr id="12" name="Picture 11" descr="A person holding a colorful umbrella&#10;&#10;Description automatically generated with low confidence">
              <a:extLst>
                <a:ext uri="{FF2B5EF4-FFF2-40B4-BE49-F238E27FC236}">
                  <a16:creationId xmlns:a16="http://schemas.microsoft.com/office/drawing/2014/main" id="{DCBC59EB-055A-D762-79E5-31F2F1D94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5799" y="2904664"/>
              <a:ext cx="3092453" cy="2894120"/>
            </a:xfrm>
            <a:prstGeom prst="rect">
              <a:avLst/>
            </a:prstGeom>
          </p:spPr>
        </p:pic>
        <p:pic>
          <p:nvPicPr>
            <p:cNvPr id="18" name="Picture 17" descr="A group of people sitting at a table&#10;&#10;Description automatically generated with medium confidence">
              <a:extLst>
                <a:ext uri="{FF2B5EF4-FFF2-40B4-BE49-F238E27FC236}">
                  <a16:creationId xmlns:a16="http://schemas.microsoft.com/office/drawing/2014/main" id="{D0FDC41C-89EF-B5ED-00D7-34B062D21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4537" y="2904664"/>
              <a:ext cx="1427996" cy="2877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01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2FF4E95-8241-3B50-A566-0DD00B174AE9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B0F2A4-7D75-BD23-65F8-A1F594A1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CD6F4BB-1BFE-8D63-3D67-96E714DC925F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D753303-F94F-F831-8F92-22EBF8B2E1DF}"/>
              </a:ext>
            </a:extLst>
          </p:cNvPr>
          <p:cNvGrpSpPr/>
          <p:nvPr/>
        </p:nvGrpSpPr>
        <p:grpSpPr>
          <a:xfrm>
            <a:off x="2082595" y="154867"/>
            <a:ext cx="9646901" cy="6258084"/>
            <a:chOff x="2082595" y="154867"/>
            <a:chExt cx="9646901" cy="625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175CEA-1027-8247-5537-1C3E2F9F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0001" y="1046390"/>
              <a:ext cx="7153655" cy="47652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National Leadership Conference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340C78-C1E4-9C64-F1ED-CDE336ADFBFF}"/>
                </a:ext>
              </a:extLst>
            </p:cNvPr>
            <p:cNvSpPr txBox="1"/>
            <p:nvPr/>
          </p:nvSpPr>
          <p:spPr>
            <a:xfrm>
              <a:off x="2180805" y="5889731"/>
              <a:ext cx="75920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Century Gothic" panose="020B0502020202020204" pitchFamily="34" charset="0"/>
                </a:rPr>
                <a:t>May 10-14, 2024 </a:t>
              </a:r>
              <a:r>
                <a:rPr lang="en-US" sz="2800" dirty="0">
                  <a:latin typeface="Century Gothic" panose="020B0502020202020204" pitchFamily="34" charset="0"/>
                  <a:sym typeface="Wingdings 2" panose="05020102010507070707" pitchFamily="18" charset="2"/>
                </a:rPr>
                <a:t></a:t>
              </a:r>
              <a:r>
                <a:rPr lang="en-US" sz="2800" dirty="0">
                  <a:latin typeface="Century Gothic" panose="020B0502020202020204" pitchFamily="34" charset="0"/>
                </a:rPr>
                <a:t> Chicago, Illinois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8836CE-0BF4-48CD-FF3C-6F6E55F3C65E}"/>
                </a:ext>
              </a:extLst>
            </p:cNvPr>
            <p:cNvSpPr txBox="1"/>
            <p:nvPr/>
          </p:nvSpPr>
          <p:spPr>
            <a:xfrm>
              <a:off x="10044958" y="1289953"/>
              <a:ext cx="1684538" cy="4401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Future Sites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Orlando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May 7–11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Nashville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May 6–10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2027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Denver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May 5–9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46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50E361-F152-5B10-FB1B-D8561E82391C}"/>
              </a:ext>
            </a:extLst>
          </p:cNvPr>
          <p:cNvSpPr/>
          <p:nvPr/>
        </p:nvSpPr>
        <p:spPr>
          <a:xfrm>
            <a:off x="-2995" y="0"/>
            <a:ext cx="1911694" cy="6858000"/>
          </a:xfrm>
          <a:prstGeom prst="rect">
            <a:avLst/>
          </a:prstGeom>
          <a:solidFill>
            <a:srgbClr val="023C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993E58A-BD32-B244-166B-F000F19F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3" y="240813"/>
            <a:ext cx="914718" cy="914718"/>
          </a:xfrm>
          <a:prstGeom prst="rect">
            <a:avLst/>
          </a:prstGeom>
        </p:spPr>
      </p:pic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A684D8A3-6954-80BB-C7D9-3E94C740A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23981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1C747C5-E260-A309-04B9-14437A8E5550}"/>
              </a:ext>
            </a:extLst>
          </p:cNvPr>
          <p:cNvGrpSpPr/>
          <p:nvPr/>
        </p:nvGrpSpPr>
        <p:grpSpPr>
          <a:xfrm>
            <a:off x="2045893" y="190969"/>
            <a:ext cx="9788598" cy="6378102"/>
            <a:chOff x="2045893" y="190969"/>
            <a:chExt cx="9788598" cy="63781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3607A-8F8A-F5C6-4685-FB3E6FFDF158}"/>
                </a:ext>
              </a:extLst>
            </p:cNvPr>
            <p:cNvSpPr txBox="1"/>
            <p:nvPr/>
          </p:nvSpPr>
          <p:spPr>
            <a:xfrm>
              <a:off x="8526592" y="1155531"/>
              <a:ext cx="3245375" cy="50610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National awards for chapter, advisor, and member achievements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National partner competitions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Student scholarships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Webinars for advisors </a:t>
              </a:r>
              <a:b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and student members</a:t>
              </a:r>
            </a:p>
            <a:p>
              <a:pPr>
                <a:spcBef>
                  <a:spcPct val="0"/>
                </a:spcBef>
                <a:spcAft>
                  <a:spcPts val="20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Chapter handbook, member recruitment materials, custom chapter logo package, and other resources for advisors</a:t>
              </a:r>
            </a:p>
          </p:txBody>
        </p:sp>
        <p:pic>
          <p:nvPicPr>
            <p:cNvPr id="5" name="Picture 4" descr="A picture containing person, standing, suit, posing&#10;&#10;Description automatically generated">
              <a:extLst>
                <a:ext uri="{FF2B5EF4-FFF2-40B4-BE49-F238E27FC236}">
                  <a16:creationId xmlns:a16="http://schemas.microsoft.com/office/drawing/2014/main" id="{2BB01665-F9DF-9AD6-30B9-F6AFA2AB2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5893" y="1155531"/>
              <a:ext cx="6343505" cy="49709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93C776-F667-A788-54A2-1A1EAE613783}"/>
                </a:ext>
              </a:extLst>
            </p:cNvPr>
            <p:cNvSpPr txBox="1"/>
            <p:nvPr/>
          </p:nvSpPr>
          <p:spPr>
            <a:xfrm>
              <a:off x="2331727" y="190969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More Benefits of BPA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9555E6-487C-984F-3309-668B43039387}"/>
                </a:ext>
              </a:extLst>
            </p:cNvPr>
            <p:cNvSpPr txBox="1"/>
            <p:nvPr/>
          </p:nvSpPr>
          <p:spPr>
            <a:xfrm>
              <a:off x="2269618" y="6230517"/>
              <a:ext cx="4703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entury Gothic Pro" panose="020B0802020202020204" pitchFamily="34" charset="0"/>
                </a:rPr>
                <a:t>BPA National Showcase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20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036CD-223E-CCA5-9CF0-566B9F006B4A}"/>
              </a:ext>
            </a:extLst>
          </p:cNvPr>
          <p:cNvSpPr txBox="1"/>
          <p:nvPr/>
        </p:nvSpPr>
        <p:spPr>
          <a:xfrm>
            <a:off x="2953370" y="1002803"/>
            <a:ext cx="4024016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bg1"/>
                </a:solidFill>
                <a:latin typeface="Neutra Text Book" panose="02000600030000020004" pitchFamily="50" charset="0"/>
              </a:rPr>
              <a:t>2022-2023</a:t>
            </a:r>
          </a:p>
          <a:p>
            <a:pPr>
              <a:lnSpc>
                <a:spcPts val="4800"/>
              </a:lnSpc>
              <a:spcAft>
                <a:spcPts val="1400"/>
              </a:spcAft>
            </a:pPr>
            <a:r>
              <a:rPr lang="en-US" sz="6000" dirty="0">
                <a:solidFill>
                  <a:schemeClr val="bg1"/>
                </a:solidFill>
                <a:latin typeface="Neutra Text Bold" panose="02000800040000020004" pitchFamily="50" charset="0"/>
              </a:rPr>
              <a:t>BPA Events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47FAE9-747A-B6D8-E128-8C46B9B80047}"/>
              </a:ext>
            </a:extLst>
          </p:cNvPr>
          <p:cNvCxnSpPr>
            <a:cxnSpLocks/>
          </p:cNvCxnSpPr>
          <p:nvPr/>
        </p:nvCxnSpPr>
        <p:spPr>
          <a:xfrm>
            <a:off x="614003" y="1878638"/>
            <a:ext cx="36531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147A60E5-9EB8-B53C-C4FA-13B8BAE3E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67699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5A7F34A-51D6-498D-C9CA-59B99B953F22}"/>
              </a:ext>
            </a:extLst>
          </p:cNvPr>
          <p:cNvGrpSpPr/>
          <p:nvPr/>
        </p:nvGrpSpPr>
        <p:grpSpPr>
          <a:xfrm>
            <a:off x="-2995" y="0"/>
            <a:ext cx="11872440" cy="6858000"/>
            <a:chOff x="-2995" y="0"/>
            <a:chExt cx="11872440" cy="6858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78A2-04BF-374B-0A17-84722AC820A2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BPA Community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6AF8B-333A-DCF8-489F-EBC393AB21A2}"/>
                </a:ext>
              </a:extLst>
            </p:cNvPr>
            <p:cNvSpPr txBox="1"/>
            <p:nvPr/>
          </p:nvSpPr>
          <p:spPr>
            <a:xfrm>
              <a:off x="8446561" y="1805913"/>
              <a:ext cx="3422884" cy="3477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BPA Culture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BPA members, advisors, staff, and other stakeholders love the organization and are part of a supportive community united in  promoting and celebrating Career and Technical Education, learning, and student success.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F8B721-65FC-3D37-B420-1D09AA017BBD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6089534E-4CCA-1848-935E-CE5ACD537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33" y="240813"/>
              <a:ext cx="914718" cy="914718"/>
            </a:xfrm>
            <a:prstGeom prst="rect">
              <a:avLst/>
            </a:prstGeom>
          </p:spPr>
        </p:pic>
        <p:pic>
          <p:nvPicPr>
            <p:cNvPr id="13" name="Picture 12" descr="A picture containing ground, person, people&#10;&#10;Description automatically generated">
              <a:extLst>
                <a:ext uri="{FF2B5EF4-FFF2-40B4-BE49-F238E27FC236}">
                  <a16:creationId xmlns:a16="http://schemas.microsoft.com/office/drawing/2014/main" id="{9A97626D-FF33-EABA-3080-962C246BC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4173" y="1074286"/>
              <a:ext cx="6146448" cy="4993734"/>
            </a:xfrm>
            <a:prstGeom prst="rect">
              <a:avLst/>
            </a:prstGeom>
          </p:spPr>
        </p:pic>
      </p:grp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30D25707-D3E2-3B8F-7505-E925518BA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52882"/>
              </p:ext>
            </p:extLst>
          </p:nvPr>
        </p:nvGraphicFramePr>
        <p:xfrm>
          <a:off x="3315" y="2309154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2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62CD84-29DC-81E6-0B8F-07A87846AFEB}"/>
              </a:ext>
            </a:extLst>
          </p:cNvPr>
          <p:cNvGrpSpPr/>
          <p:nvPr/>
        </p:nvGrpSpPr>
        <p:grpSpPr>
          <a:xfrm>
            <a:off x="2024108" y="-6530"/>
            <a:ext cx="9957957" cy="6402676"/>
            <a:chOff x="2024108" y="-6530"/>
            <a:chExt cx="9957957" cy="6402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10BDB8-BB10-FE41-52E1-FB1D168BA3F8}"/>
                </a:ext>
              </a:extLst>
            </p:cNvPr>
            <p:cNvSpPr txBox="1"/>
            <p:nvPr/>
          </p:nvSpPr>
          <p:spPr>
            <a:xfrm>
              <a:off x="2203580" y="2702827"/>
              <a:ext cx="977848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Basics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Career and Technical Student Organization (CTSO) for business and computer science fields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History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Founded in 1966 as the Office Education Association (OED); renamed Business Professionals of America (BPA) in 1988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Membership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Divisions for middle school, high school, and college/university students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24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Our Motto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Giving Purpose to Potential</a:t>
              </a:r>
            </a:p>
          </p:txBody>
        </p:sp>
        <p:pic>
          <p:nvPicPr>
            <p:cNvPr id="8" name="Picture 7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EF94759C-3679-354F-F96D-46905E1EB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4108" y="-6530"/>
              <a:ext cx="9957957" cy="239604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50047-51AE-36F2-566C-7D581E227A94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B0C4A7-86D5-BE61-4246-DB9CED98CCF9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B74C8883-25DC-F272-3095-0A2C7A2A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2" name="Table 16">
            <a:extLst>
              <a:ext uri="{FF2B5EF4-FFF2-40B4-BE49-F238E27FC236}">
                <a16:creationId xmlns:a16="http://schemas.microsoft.com/office/drawing/2014/main" id="{6D8F3CE7-76BC-52BB-3BE8-70AD948DE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8720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16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B50525-EE18-CA30-75E2-56A53FE8715D}"/>
              </a:ext>
            </a:extLst>
          </p:cNvPr>
          <p:cNvGrpSpPr/>
          <p:nvPr/>
        </p:nvGrpSpPr>
        <p:grpSpPr>
          <a:xfrm>
            <a:off x="53975" y="0"/>
            <a:ext cx="12138025" cy="6858000"/>
            <a:chOff x="53975" y="0"/>
            <a:chExt cx="12138025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E88FA0-242A-D481-C2B3-4C2B30277AF1}"/>
                </a:ext>
              </a:extLst>
            </p:cNvPr>
            <p:cNvSpPr/>
            <p:nvPr/>
          </p:nvSpPr>
          <p:spPr>
            <a:xfrm>
              <a:off x="7341833" y="0"/>
              <a:ext cx="4850167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BA260B8-F099-A8CC-2F2B-DEA7A0AB3E06}"/>
                </a:ext>
              </a:extLst>
            </p:cNvPr>
            <p:cNvSpPr txBox="1"/>
            <p:nvPr/>
          </p:nvSpPr>
          <p:spPr>
            <a:xfrm>
              <a:off x="8059582" y="2367171"/>
              <a:ext cx="368423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We would love to have you join us!</a:t>
              </a:r>
            </a:p>
          </p:txBody>
        </p:sp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ACFDD632-ED44-468A-4BC2-909D4D950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418" y="5264459"/>
              <a:ext cx="3755396" cy="113370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7015AE-09DE-75BC-092E-B6ECE1C5EBB2}"/>
                </a:ext>
              </a:extLst>
            </p:cNvPr>
            <p:cNvSpPr txBox="1"/>
            <p:nvPr/>
          </p:nvSpPr>
          <p:spPr>
            <a:xfrm>
              <a:off x="53975" y="790674"/>
              <a:ext cx="73418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Century Gothic Pro" panose="020B0802020202020204" pitchFamily="34" charset="0"/>
                </a:rPr>
                <a:t>For more information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C3F4782F-9069-76E3-7C44-E7B46D59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129" y="416311"/>
              <a:ext cx="1373260" cy="137326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423A1C1-05BE-211D-6BC1-DAED0EC37B09}"/>
              </a:ext>
            </a:extLst>
          </p:cNvPr>
          <p:cNvSpPr txBox="1"/>
          <p:nvPr/>
        </p:nvSpPr>
        <p:spPr>
          <a:xfrm>
            <a:off x="1651800" y="1792383"/>
            <a:ext cx="4573171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BPA National Center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700 Morse Road, Suite 201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Columbus, OH 43214</a:t>
            </a:r>
          </a:p>
          <a:p>
            <a:pPr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Patrick Schultz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 of Membership &amp; Technology</a:t>
            </a:r>
          </a:p>
          <a:p>
            <a:pPr>
              <a:spcAft>
                <a:spcPts val="30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pschultz@bpa.org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www.BPA.org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9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56DBCC1-15E1-333D-7C86-FDC98768D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0725"/>
            <a:ext cx="914718" cy="9147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8E0908-9041-6AFD-36C9-CF3C985F5121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D900FD-E2EE-45C1-1B6C-5BD608713155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10905C85-26D3-3E77-7724-E157EA6BE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BB4F6AC2-99DB-2752-83C8-95F0BE252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64154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538A053-D642-8E24-7994-FA9EB49E4555}"/>
              </a:ext>
            </a:extLst>
          </p:cNvPr>
          <p:cNvGrpSpPr/>
          <p:nvPr/>
        </p:nvGrpSpPr>
        <p:grpSpPr>
          <a:xfrm>
            <a:off x="2077714" y="0"/>
            <a:ext cx="9761766" cy="6493222"/>
            <a:chOff x="2077714" y="0"/>
            <a:chExt cx="9761766" cy="64932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B371F1-A1A6-2BBA-5444-C90E1C48A0BB}"/>
                </a:ext>
              </a:extLst>
            </p:cNvPr>
            <p:cNvSpPr txBox="1"/>
            <p:nvPr/>
          </p:nvSpPr>
          <p:spPr>
            <a:xfrm>
              <a:off x="2181314" y="5123616"/>
              <a:ext cx="9658165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>
                  <a:latin typeface="Century Gothic Pro" panose="020B0802020202020204" pitchFamily="34" charset="0"/>
                  <a:cs typeface="Arial" panose="020B0604020202020204" pitchFamily="34" charset="0"/>
                </a:rPr>
                <a:t>Top 5 Reasons to Affiliate with BPA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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 Robust Competitions  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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Industry Certifications  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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 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Leadership &amp; Service Programs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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 Dynamic National Conference   </a:t>
              </a:r>
              <a:r>
                <a:rPr lang="en-US" sz="1950" dirty="0">
                  <a:solidFill>
                    <a:srgbClr val="AB2B2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</a:t>
              </a:r>
              <a:r>
                <a:rPr lang="en-US" sz="1950" dirty="0">
                  <a:latin typeface="Arial" panose="020B0604020202020204" pitchFamily="34" charset="0"/>
                  <a:cs typeface="Arial" panose="020B0604020202020204" pitchFamily="34" charset="0"/>
                </a:rPr>
                <a:t> BPA Community</a:t>
              </a:r>
            </a:p>
          </p:txBody>
        </p:sp>
        <p:pic>
          <p:nvPicPr>
            <p:cNvPr id="14" name="Picture 13" descr="A group of people in a building&#10;&#10;Description automatically generated with low confidence">
              <a:extLst>
                <a:ext uri="{FF2B5EF4-FFF2-40B4-BE49-F238E27FC236}">
                  <a16:creationId xmlns:a16="http://schemas.microsoft.com/office/drawing/2014/main" id="{1F07A40C-E959-837D-08BB-4297E3F28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7714" y="0"/>
              <a:ext cx="9761766" cy="5051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87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10D282-BF2A-E5D4-24C3-64E33AC40274}"/>
              </a:ext>
            </a:extLst>
          </p:cNvPr>
          <p:cNvSpPr txBox="1"/>
          <p:nvPr/>
        </p:nvSpPr>
        <p:spPr>
          <a:xfrm>
            <a:off x="2738296" y="4964403"/>
            <a:ext cx="6652871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dirty="0">
                <a:solidFill>
                  <a:schemeClr val="bg1"/>
                </a:solidFill>
                <a:latin typeface="Neutra Text Bold" panose="02000800040000020004" pitchFamily="50" charset="0"/>
              </a:rPr>
              <a:t>Workplace Skills Assessment Program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12A3E8-EEEA-F833-D0B3-2718B9AF4E64}"/>
              </a:ext>
            </a:extLst>
          </p:cNvPr>
          <p:cNvGrpSpPr/>
          <p:nvPr/>
        </p:nvGrpSpPr>
        <p:grpSpPr>
          <a:xfrm>
            <a:off x="0" y="0"/>
            <a:ext cx="1911694" cy="6858000"/>
            <a:chOff x="-2995" y="0"/>
            <a:chExt cx="191169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148980-EE41-4C0A-E683-777A673085B4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E2BAADE6-EC5E-0D3E-101E-89FCFE9A5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1" name="Table 16">
            <a:extLst>
              <a:ext uri="{FF2B5EF4-FFF2-40B4-BE49-F238E27FC236}">
                <a16:creationId xmlns:a16="http://schemas.microsoft.com/office/drawing/2014/main" id="{6B61C2C5-98A4-2E7D-67B4-69269693D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82288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AC0252F-92A1-4443-8B21-568E0B90055A}"/>
              </a:ext>
            </a:extLst>
          </p:cNvPr>
          <p:cNvGrpSpPr/>
          <p:nvPr/>
        </p:nvGrpSpPr>
        <p:grpSpPr>
          <a:xfrm>
            <a:off x="2008429" y="154867"/>
            <a:ext cx="9685083" cy="6248351"/>
            <a:chOff x="2008429" y="154867"/>
            <a:chExt cx="9685083" cy="6248351"/>
          </a:xfrm>
        </p:grpSpPr>
        <p:pic>
          <p:nvPicPr>
            <p:cNvPr id="2" name="Picture 1" descr="A group of people using laptops&#10;&#10;Description automatically generated with medium confidence">
              <a:extLst>
                <a:ext uri="{FF2B5EF4-FFF2-40B4-BE49-F238E27FC236}">
                  <a16:creationId xmlns:a16="http://schemas.microsoft.com/office/drawing/2014/main" id="{9C230346-BD82-D3A2-6877-85C0EEF56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429" y="1103249"/>
              <a:ext cx="6548810" cy="527091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578319-F8FB-83E8-E2BE-D15B2D479A7F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Workplace Skills Assessment Program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1FEFDD-9FCC-1998-BA35-FE022D04CA6D}"/>
                </a:ext>
              </a:extLst>
            </p:cNvPr>
            <p:cNvSpPr txBox="1"/>
            <p:nvPr/>
          </p:nvSpPr>
          <p:spPr>
            <a:xfrm>
              <a:off x="8830559" y="1017128"/>
              <a:ext cx="2862953" cy="5386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Competitions</a:t>
              </a:r>
            </a:p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/>
                <a:t>Events organized into </a:t>
              </a:r>
              <a:br>
                <a:rPr lang="en-US" sz="2000" dirty="0"/>
              </a:br>
              <a:r>
                <a:rPr lang="en-US" sz="2000" dirty="0"/>
                <a:t>six content areas plus national virtual events</a:t>
              </a:r>
            </a:p>
            <a:p>
              <a:r>
                <a:rPr lang="en-US" sz="1400" dirty="0"/>
                <a:t> </a:t>
              </a:r>
            </a:p>
            <a:p>
              <a:r>
                <a:rPr lang="en-US" sz="2000" dirty="0"/>
                <a:t>Competition formats </a:t>
              </a:r>
              <a:br>
                <a:rPr lang="en-US" sz="2000" dirty="0"/>
              </a:br>
              <a:r>
                <a:rPr lang="en-US" sz="2000" dirty="0"/>
                <a:t>are objective tests, </a:t>
              </a:r>
              <a:br>
                <a:rPr lang="en-US" sz="2000" dirty="0"/>
              </a:br>
              <a:r>
                <a:rPr lang="en-US" sz="2000" dirty="0"/>
                <a:t>projects, activities, and presentations</a:t>
              </a:r>
            </a:p>
            <a:p>
              <a:r>
                <a:rPr lang="en-US" sz="1400" dirty="0"/>
                <a:t> </a:t>
              </a:r>
            </a:p>
            <a:p>
              <a:r>
                <a:rPr lang="en-US" sz="2000" dirty="0"/>
                <a:t>Detailed guidelines, competencies, and rubrics are provided</a:t>
              </a:r>
            </a:p>
            <a:p>
              <a:r>
                <a:rPr lang="en-US" sz="1400" dirty="0"/>
                <a:t> </a:t>
              </a:r>
            </a:p>
            <a:p>
              <a:r>
                <a:rPr lang="en-US" sz="2000" dirty="0"/>
                <a:t>Some events (national level) include industry certification exams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22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12A3E8-EEEA-F833-D0B3-2718B9AF4E64}"/>
              </a:ext>
            </a:extLst>
          </p:cNvPr>
          <p:cNvGrpSpPr/>
          <p:nvPr/>
        </p:nvGrpSpPr>
        <p:grpSpPr>
          <a:xfrm>
            <a:off x="0" y="0"/>
            <a:ext cx="1911694" cy="6858000"/>
            <a:chOff x="-2995" y="0"/>
            <a:chExt cx="191169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148980-EE41-4C0A-E683-777A673085B4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E2BAADE6-EC5E-0D3E-101E-89FCFE9A5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1" name="Table 16">
            <a:extLst>
              <a:ext uri="{FF2B5EF4-FFF2-40B4-BE49-F238E27FC236}">
                <a16:creationId xmlns:a16="http://schemas.microsoft.com/office/drawing/2014/main" id="{6B61C2C5-98A4-2E7D-67B4-69269693DE10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0F84602-2568-D7B3-6DB8-2C2BC23D3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32" y="1077816"/>
            <a:ext cx="707886" cy="70788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E48DD4E-A85E-47DD-047E-831626D6C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33" y="1870840"/>
            <a:ext cx="707885" cy="707885"/>
          </a:xfrm>
          <a:prstGeom prst="rect">
            <a:avLst/>
          </a:prstGeom>
        </p:spPr>
      </p:pic>
      <p:pic>
        <p:nvPicPr>
          <p:cNvPr id="1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8687F98-49F7-3429-E9D4-85CD6454E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7" y="2663863"/>
            <a:ext cx="693976" cy="693976"/>
          </a:xfr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325D0EF-9E8F-7D36-8CC0-4B275B1AC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42" y="5765534"/>
            <a:ext cx="710866" cy="71086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D500A59-AB72-2A0F-8FD8-6173CE253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26" y="5018095"/>
            <a:ext cx="662298" cy="66229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B29CED1-CB64-C473-3C92-690A37A7D9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7" y="3442977"/>
            <a:ext cx="693976" cy="69397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02CC3C6-10A4-2F53-6B88-6207397E0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42" y="4222091"/>
            <a:ext cx="710866" cy="71086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0DC65AF-A419-F712-6A24-D10E1FDCB04D}"/>
              </a:ext>
            </a:extLst>
          </p:cNvPr>
          <p:cNvGrpSpPr/>
          <p:nvPr/>
        </p:nvGrpSpPr>
        <p:grpSpPr>
          <a:xfrm>
            <a:off x="2082595" y="154867"/>
            <a:ext cx="9502764" cy="6321533"/>
            <a:chOff x="2082595" y="154867"/>
            <a:chExt cx="9502764" cy="63215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578319-F8FB-83E8-E2BE-D15B2D479A7F}"/>
                </a:ext>
              </a:extLst>
            </p:cNvPr>
            <p:cNvSpPr txBox="1"/>
            <p:nvPr/>
          </p:nvSpPr>
          <p:spPr>
            <a:xfrm>
              <a:off x="2082595" y="154867"/>
              <a:ext cx="950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entury Gothic Pro" panose="020B0802020202020204" pitchFamily="34" charset="0"/>
                </a:rPr>
                <a:t>Competition Assessment Areas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C10BDB-7DD5-39A7-AD3C-8F0FE34936E7}"/>
                </a:ext>
              </a:extLst>
            </p:cNvPr>
            <p:cNvSpPr txBox="1"/>
            <p:nvPr/>
          </p:nvSpPr>
          <p:spPr>
            <a:xfrm>
              <a:off x="3192800" y="1016251"/>
              <a:ext cx="7177330" cy="5460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Business Administration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Digital Communications &amp; Design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Finance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Health Administration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Management Information Systems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Management, Marketing &amp; Communications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Virtual Competitions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(National Level Only)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24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68273"/>
              </p:ext>
            </p:extLst>
          </p:nvPr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5C9FF8D-595A-4EC6-8C0E-6B55D72EA035}"/>
              </a:ext>
            </a:extLst>
          </p:cNvPr>
          <p:cNvGrpSpPr/>
          <p:nvPr/>
        </p:nvGrpSpPr>
        <p:grpSpPr>
          <a:xfrm>
            <a:off x="1908699" y="109394"/>
            <a:ext cx="10283301" cy="6558831"/>
            <a:chOff x="1908699" y="109394"/>
            <a:chExt cx="10283301" cy="65588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Business Administration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241098"/>
              <a:ext cx="6116957" cy="5427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Administrative Support Concepts - Open Event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Administrative Support Research Project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Administrative Support Team 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Business Law and Ethics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Database Applications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Integrated Office Applications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Legal Office Procedures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Office Systems and Procedures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Office Systems and Procedures, Advanced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Spreadsheet Applications, Fundamental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Spreadsheet Applications, Advanced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 Processing, Fundamental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 Processing, Intermediate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Word Processing, Advanced</a:t>
              </a:r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8B061A20-9E03-C592-410A-060AC44F9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015" y="109394"/>
              <a:ext cx="1131704" cy="1131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02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FC91BAC-C0B6-8B92-F66C-7179E3D64917}"/>
              </a:ext>
            </a:extLst>
          </p:cNvPr>
          <p:cNvGrpSpPr/>
          <p:nvPr/>
        </p:nvGrpSpPr>
        <p:grpSpPr>
          <a:xfrm>
            <a:off x="1908699" y="109394"/>
            <a:ext cx="10283301" cy="6558830"/>
            <a:chOff x="1908699" y="109394"/>
            <a:chExt cx="10283301" cy="65588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Digital Communications &amp; Design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241097"/>
              <a:ext cx="6932265" cy="5427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Broadcast News Production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Computer Animation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Computer Modeling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Desktop Publishing, Fundamental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Desktop Publishing, Advanced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Digital Communication and Design Concepts - Open Event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Digital Media Production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Graphic Design Promotion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Podcast Production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User Experience Design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Video Production Team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Visual Design Team - Pilot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 Design, Fundamentals of</a:t>
              </a:r>
            </a:p>
            <a:p>
              <a:pPr>
                <a:spcAft>
                  <a:spcPts val="4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Website Design Team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53B7F261-8114-F8B3-5247-E98FC9613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016" y="109394"/>
              <a:ext cx="1131703" cy="1131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232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35BB81-5EEF-FCCD-ADF6-845C489C3CD5}"/>
              </a:ext>
            </a:extLst>
          </p:cNvPr>
          <p:cNvGrpSpPr/>
          <p:nvPr/>
        </p:nvGrpSpPr>
        <p:grpSpPr>
          <a:xfrm>
            <a:off x="1908699" y="352081"/>
            <a:ext cx="10283301" cy="5379021"/>
            <a:chOff x="1908699" y="352081"/>
            <a:chExt cx="10283301" cy="53790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Finance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483785"/>
              <a:ext cx="7936879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4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Fundamental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Advanced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Accounting, Payroll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Banking and Finance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Economic Research Individual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Economic Research Team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Financial Analyst Team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Financial Math and Analysis Concepts - Open Event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Personal Financial Management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pic>
        <p:nvPicPr>
          <p:cNvPr id="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56B199-1DFF-0DCF-4F39-5061A3370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118960"/>
            <a:ext cx="1109467" cy="1109467"/>
          </a:xfrm>
        </p:spPr>
      </p:pic>
    </p:spTree>
    <p:extLst>
      <p:ext uri="{BB962C8B-B14F-4D97-AF65-F5344CB8AC3E}">
        <p14:creationId xmlns:p14="http://schemas.microsoft.com/office/powerpoint/2010/main" val="150503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A6D17-FAA1-4A3B-C968-F0F346BF7983}"/>
              </a:ext>
            </a:extLst>
          </p:cNvPr>
          <p:cNvGrpSpPr/>
          <p:nvPr/>
        </p:nvGrpSpPr>
        <p:grpSpPr>
          <a:xfrm>
            <a:off x="-2995" y="0"/>
            <a:ext cx="1911694" cy="6858000"/>
            <a:chOff x="-2995" y="0"/>
            <a:chExt cx="191169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6D6BEB-0C63-898E-BFE7-95C504D84F38}"/>
                </a:ext>
              </a:extLst>
            </p:cNvPr>
            <p:cNvSpPr/>
            <p:nvPr/>
          </p:nvSpPr>
          <p:spPr>
            <a:xfrm>
              <a:off x="-2995" y="0"/>
              <a:ext cx="1911694" cy="6858000"/>
            </a:xfrm>
            <a:prstGeom prst="rect">
              <a:avLst/>
            </a:prstGeom>
            <a:solidFill>
              <a:srgbClr val="023C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6D1D61B-A72A-F5EA-7F69-015B5CEB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3" y="268360"/>
              <a:ext cx="914718" cy="914718"/>
            </a:xfrm>
            <a:prstGeom prst="rect">
              <a:avLst/>
            </a:prstGeom>
          </p:spPr>
        </p:pic>
      </p:grpSp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FA8F5A71-3BB2-25C1-BE24-BE6111133AA6}"/>
              </a:ext>
            </a:extLst>
          </p:cNvPr>
          <p:cNvGraphicFramePr>
            <a:graphicFrameLocks noGrp="1"/>
          </p:cNvGraphicFramePr>
          <p:nvPr/>
        </p:nvGraphicFramePr>
        <p:xfrm>
          <a:off x="0" y="2305839"/>
          <a:ext cx="1908699" cy="247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699">
                  <a:extLst>
                    <a:ext uri="{9D8B030D-6E8A-4147-A177-3AD203B41FA5}">
                      <a16:colId xmlns:a16="http://schemas.microsoft.com/office/drawing/2014/main" val="336037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About Us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0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Competitions</a:t>
                      </a:r>
                      <a:r>
                        <a:rPr lang="en-US" sz="15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2B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Certifications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Leadership</a:t>
                      </a:r>
                      <a:b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&amp; Service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9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Conference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Community</a:t>
                      </a:r>
                    </a:p>
                  </a:txBody>
                  <a:tcPr marL="228600" marT="73152" marB="7315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C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85444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DC76DAE-735E-9144-2E57-080E06CBC3C4}"/>
              </a:ext>
            </a:extLst>
          </p:cNvPr>
          <p:cNvGrpSpPr/>
          <p:nvPr/>
        </p:nvGrpSpPr>
        <p:grpSpPr>
          <a:xfrm>
            <a:off x="1908699" y="131631"/>
            <a:ext cx="10283301" cy="3916959"/>
            <a:chOff x="1908699" y="131631"/>
            <a:chExt cx="10283301" cy="39169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9B807-36DE-5682-7F53-2D0FF443145C}"/>
                </a:ext>
              </a:extLst>
            </p:cNvPr>
            <p:cNvSpPr txBox="1"/>
            <p:nvPr/>
          </p:nvSpPr>
          <p:spPr>
            <a:xfrm>
              <a:off x="1908699" y="352081"/>
              <a:ext cx="10283301" cy="646331"/>
            </a:xfrm>
            <a:prstGeom prst="rect">
              <a:avLst/>
            </a:prstGeom>
            <a:solidFill>
              <a:srgbClr val="AB2B2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entury Gothic Pro" panose="020B0802020202020204" pitchFamily="34" charset="0"/>
                </a:rPr>
                <a:t>           Health Administration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64875-F23E-A05D-E90C-41BF9B156B9A}"/>
                </a:ext>
              </a:extLst>
            </p:cNvPr>
            <p:cNvSpPr txBox="1"/>
            <p:nvPr/>
          </p:nvSpPr>
          <p:spPr>
            <a:xfrm>
              <a:off x="3195719" y="1483785"/>
              <a:ext cx="7386464" cy="2564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400" b="1" dirty="0">
                  <a:highlight>
                    <a:srgbClr val="A9C4E3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Secondary Division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Administration Procedures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Insurance and Medical Billing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Research Presentation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Medical Coding</a:t>
              </a:r>
            </a:p>
            <a:p>
              <a:pPr>
                <a:spcAft>
                  <a:spcPts val="400"/>
                </a:spcAft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Health Administration Concepts - Open Event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9519FF-0B0C-7AE3-CE2E-E27990A7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252" y="131631"/>
              <a:ext cx="1109467" cy="1109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09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5902</TotalTime>
  <Words>1119</Words>
  <Application>Microsoft Macintosh PowerPoint</Application>
  <PresentationFormat>Widescreen</PresentationFormat>
  <Paragraphs>323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Century Gothic Pro</vt:lpstr>
      <vt:lpstr>Neutra Text Bold</vt:lpstr>
      <vt:lpstr>Neutra Text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Hill</dc:creator>
  <cp:lastModifiedBy>Patrick Schultz</cp:lastModifiedBy>
  <cp:revision>22</cp:revision>
  <dcterms:created xsi:type="dcterms:W3CDTF">2022-05-13T14:56:42Z</dcterms:created>
  <dcterms:modified xsi:type="dcterms:W3CDTF">2023-09-03T14:27:31Z</dcterms:modified>
</cp:coreProperties>
</file>